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4T17:10:37.964" idx="1">
    <p:pos x="7678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AF4CC8A-F9D0-4720-BB2A-EEED6D2BEE9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A9B3CC-2CB0-48B1-8959-6119A26C6311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275CD8D-B1D9-4658-A4F0-38CA8D83ED5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6D08BAB8-0150-4947-9509-5616D103FFFA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DAFDAC-BFF9-4F8B-A30C-AF3D7C703EC9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5C5CF1-61D0-4012-B449-2BCC8E67F171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908FA-ECA8-42F8-8D19-CA79A3AD6DD1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6A9195-7796-4731-A560-0AE50F6F02D6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EEA48F-37E9-4060-8073-D29953F227EE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38A2BB-55AE-4489-9542-67B6716C6E05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809BA7-92BB-4288-8391-905A3579877C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EEC8C5-B683-4D70-9C6D-606BE5CAC1A1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DC58A7-7BA1-4CCE-9982-FB7EB3F8127E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66DEA9-EEAF-4324-BB3E-B31FD400DD1F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BBB6ABD-0E7D-49F5-8470-721825A83725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66313D-C003-4394-BE7C-8D30DEF24249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F6DE945-F5CD-424B-BA6A-C1D55181A188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3C5A2D-3A2B-48BC-A40D-161FF9EE16DB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C282F3-04A8-42E2-A1E4-73A33522836B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1A2CE3-7F06-4D27-9604-A2CCA592EE2F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1C0A3C-2C2C-41DE-903A-BB24DA8A4867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jpeg"/><Relationship Id="rId7" Type="http://schemas.openxmlformats.org/officeDocument/2006/relationships/hyperlink" Target="https://wiki.mbalib.com/wiki/%E4%BB%B7%E5%80%BC%E7%BD%91%E7%BB%9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mbalib.com/wiki/%E8%B0%B7%E6%AD%8C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7%A5%9E%E7%BB%8F%E7%BD%91%E7%BB%9C" TargetMode="External"/><Relationship Id="rId2" Type="http://schemas.openxmlformats.org/officeDocument/2006/relationships/hyperlink" Target="https://wiki.mbalib.com/wiki/%E4%BA%BA%E5%B7%A5%E7%A5%9E%E7%BB%8F%E7%BD%91%E7%BB%9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7%BD%91%E7%BB%9C%E5%B1%82" TargetMode="External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mbalib.com/wiki/%E9%80%BB%E8%BE%91%E6%8E%A8%E7%90%8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4%BB%B7%E5%80%BC%E7%BD%91%E7%BB%9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长方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79" name="图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 descr="电路板特写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对角圆角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83" name="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任意多边形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任意多边形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任意多边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任意多边形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任意多边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任意多边形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任意多边形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任意多边形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任意多边形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任意多边形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任意多边形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任意多边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任意多边形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任意多边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任意多边形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任意多边形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任意多边形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任意多边形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dirty="0" err="1"/>
              <a:t>Alphago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3F6753-1F50-4D06-B0D3-5C1F6482871F}"/>
              </a:ext>
            </a:extLst>
          </p:cNvPr>
          <p:cNvSpPr txBox="1"/>
          <p:nvPr/>
        </p:nvSpPr>
        <p:spPr>
          <a:xfrm>
            <a:off x="3515598" y="4950864"/>
            <a:ext cx="5157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演讲：车英韬    </a:t>
            </a:r>
            <a:r>
              <a:rPr lang="en-US" altLang="zh-CN" sz="2800" dirty="0"/>
              <a:t>2007010106</a:t>
            </a:r>
          </a:p>
          <a:p>
            <a:r>
              <a:rPr lang="zh-CN" altLang="en-US" sz="2800" dirty="0"/>
              <a:t>搭档：郭邦豪    </a:t>
            </a:r>
            <a:r>
              <a:rPr lang="en-US" altLang="zh-CN" sz="2800" dirty="0"/>
              <a:t>2007010109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长方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76" name="图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3" descr="电路板特写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长方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任意多边形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任意多边形(F)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长方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任意多边形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任意多边形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任意多边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任意多边形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任意多边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任意多边形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任意多边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任意多边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任意多边形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任意多边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任意多边形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任意多边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任意多边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任意多边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任意多边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任意多边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任意多边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任意多边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任意多边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任意多边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任意多边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任意多边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任意多边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任意多边形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长方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任意多边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任意多边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任意多边形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任意多边形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任意多边形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任意多边形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任意多边形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任意多边形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任意多边形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任意多边形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任意多边形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长方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任意多边形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任意多边形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任意多边形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任意多边形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任意多边形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任意多边形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任意多边形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任意多边形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任意多边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任意多边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任意多边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任意多边形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任意多边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142268"/>
            <a:ext cx="3084891" cy="1478570"/>
          </a:xfrm>
        </p:spPr>
        <p:txBody>
          <a:bodyPr rtlCol="0">
            <a:normAutofit/>
          </a:bodyPr>
          <a:lstStyle/>
          <a:p>
            <a:r>
              <a:rPr lang="zh-CN" altLang="en-US" sz="3200" dirty="0"/>
              <a:t>什么是</a:t>
            </a:r>
            <a:r>
              <a:rPr lang="en-US" altLang="zh-CN" sz="3200" dirty="0" err="1"/>
              <a:t>Alphago</a:t>
            </a:r>
            <a:r>
              <a:rPr lang="en-US" altLang="zh-CN" sz="3200" dirty="0"/>
              <a:t>?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8" y="1415370"/>
            <a:ext cx="4024693" cy="5194980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AlphaGo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是一款围棋人工智能程序，由位于英国伦敦的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hlinkClick r:id="rId6" tooltip="谷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谷歌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Google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）旗下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DeepMind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公司的戴维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西尔弗、艾佳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黄和戴密斯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哈萨比斯与他们的团队开发，这个程序利用“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hlinkClick r:id="rId7" tooltip="价值网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价值网络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”去计算局面，用“策略网络”去选择下子。</a:t>
            </a:r>
            <a:endParaRPr lang="en-US" altLang="zh-C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8C391-7F32-4A76-A3A4-423D4E8B6FD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" y="-2"/>
            <a:ext cx="75544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BF45F-272F-4B3A-8C6B-196E985D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zh-CN" altLang="en-US" sz="6000" i="1" u="sng" dirty="0">
                <a:solidFill>
                  <a:schemeClr val="tx1">
                    <a:lumMod val="95000"/>
                  </a:schemeClr>
                </a:solidFill>
              </a:rPr>
              <a:t>程序原理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6A17-DC3A-4DF6-A374-7480E2B5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深度学习：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“深度学习”是指多层的</a:t>
            </a:r>
            <a:r>
              <a:rPr lang="zh-CN" altLang="en-US" dirty="0">
                <a:hlinkClick r:id="rId2" tooltip="人工神经网络"/>
              </a:rPr>
              <a:t>人工神经网络</a:t>
            </a:r>
            <a:r>
              <a:rPr lang="zh-CN" altLang="en-US" dirty="0"/>
              <a:t>和训练它的方法。一层</a:t>
            </a:r>
            <a:r>
              <a:rPr lang="zh-CN" altLang="en-US" dirty="0">
                <a:hlinkClick r:id="rId3" tooltip="神经网络"/>
              </a:rPr>
              <a:t>神经网络</a:t>
            </a:r>
            <a:r>
              <a:rPr lang="zh-CN" altLang="en-US" dirty="0"/>
              <a:t>会把大量矩阵数字作为输入，通过非线性激活方法取权重，再产生另一个数据集合作为输出。</a:t>
            </a:r>
          </a:p>
        </p:txBody>
      </p:sp>
    </p:spTree>
    <p:extLst>
      <p:ext uri="{BB962C8B-B14F-4D97-AF65-F5344CB8AC3E}">
        <p14:creationId xmlns:p14="http://schemas.microsoft.com/office/powerpoint/2010/main" val="95950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9D14AB-F2D2-45E3-B324-8B2BDC70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165D9C-B367-468E-8347-FBB92B74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zh-CN" altLang="en-US" sz="6000" i="1" u="sng" dirty="0"/>
              <a:t>程序原理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09206-176A-4A4D-B4F6-F7E449E0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两个大脑：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它们从多层启发式二维过滤器开始，去处理围棋棋盘的定位，就像图片分类器网络处理图片一样。经过过滤，</a:t>
            </a:r>
            <a:r>
              <a:rPr lang="en-US" altLang="zh-CN" dirty="0"/>
              <a:t>13 </a:t>
            </a:r>
            <a:r>
              <a:rPr lang="zh-CN" altLang="en-US" dirty="0"/>
              <a:t>个完全连接的神经</a:t>
            </a:r>
            <a:r>
              <a:rPr lang="zh-CN" altLang="en-US" dirty="0">
                <a:hlinkClick r:id="rId3" tooltip="网络层"/>
              </a:rPr>
              <a:t>网络层</a:t>
            </a:r>
            <a:r>
              <a:rPr lang="zh-CN" altLang="en-US" dirty="0"/>
              <a:t>产生对它们看到的局面判断。这些层能够做分类和</a:t>
            </a:r>
            <a:r>
              <a:rPr lang="zh-CN" altLang="en-US" dirty="0">
                <a:hlinkClick r:id="rId4" tooltip="逻辑推理"/>
              </a:rPr>
              <a:t>逻辑推理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2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C87539-1863-4330-BA24-3FD0A5415C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3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658DEC-866E-4C9D-81E9-4803A0E1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第一大脑：</a:t>
            </a:r>
            <a:r>
              <a:rPr lang="zh-CN" altLang="en-US" dirty="0">
                <a:latin typeface="Arial" panose="020B0604020202020204" pitchFamily="34" charset="0"/>
              </a:rPr>
              <a:t>落子选择器 （</a:t>
            </a:r>
            <a:r>
              <a:rPr lang="en-US" altLang="zh-CN" dirty="0">
                <a:latin typeface="Arial" panose="020B0604020202020204" pitchFamily="34" charset="0"/>
              </a:rPr>
              <a:t>Move Picker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B7CA3-9DC9-466A-BA89-BA1BD72A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阿尔法围棋（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AlphaGo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）的第一个神经网络大脑是“监督学习的策略网络（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Network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）” ，观察棋盘布局企图找到最佳的下一步。事实上，它预测每一个合法下一步的最佳概率，那么最前面猜测的就是那个概率最高的。这可以理解成“落子选择器”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9098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3B597-9FBC-47EA-9BDA-AAFB6CA9A9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6DB18B-2CB0-4946-8826-0E6ACD7C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第二大脑：</a:t>
            </a:r>
            <a:r>
              <a:rPr lang="zh-CN" altLang="en-US" dirty="0">
                <a:latin typeface="Arial" panose="020B0604020202020204" pitchFamily="34" charset="0"/>
              </a:rPr>
              <a:t>棋局评估器 （</a:t>
            </a:r>
            <a:r>
              <a:rPr lang="en-US" altLang="zh-CN" dirty="0">
                <a:latin typeface="Arial" panose="020B0604020202020204" pitchFamily="34" charset="0"/>
              </a:rPr>
              <a:t>Position Evaluator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36D26-44F6-4AE3-93BB-5B658DE7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6925"/>
          </a:xfrm>
        </p:spPr>
        <p:txBody>
          <a:bodyPr>
            <a:normAutofit/>
          </a:bodyPr>
          <a:lstStyle/>
          <a:p>
            <a:pPr marL="72000" indent="0">
              <a:buNone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阿尔法围棋（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AlphaGo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）的第二个大脑相对于落子选择器是回答另一个问题。不是去猜测具体下一步，它预测每一个棋手赢棋的可能，在给定棋子位置情况下。这“局面评估器”就是“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价值网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价值网络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Network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）”，通过整体局面判断来辅助落子选择器。</a:t>
            </a:r>
          </a:p>
        </p:txBody>
      </p:sp>
    </p:spTree>
    <p:extLst>
      <p:ext uri="{BB962C8B-B14F-4D97-AF65-F5344CB8AC3E}">
        <p14:creationId xmlns:p14="http://schemas.microsoft.com/office/powerpoint/2010/main" val="289224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52EFFC-51C7-4878-B630-C57486A363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D61224-AE0E-4BA7-8155-1DEA412A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A2498-7772-4FD7-8CA2-26883C4C0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“</a:t>
            </a:r>
            <a:r>
              <a:rPr lang="zh-CN" altLang="en-US" dirty="0">
                <a:latin typeface="arial" panose="020B0604020202020204" pitchFamily="34" charset="0"/>
              </a:rPr>
              <a:t>阿尔法围棋”（</a:t>
            </a:r>
            <a:r>
              <a:rPr lang="en-US" altLang="zh-CN" dirty="0">
                <a:latin typeface="arial" panose="020B0604020202020204" pitchFamily="34" charset="0"/>
              </a:rPr>
              <a:t>AlphaGo</a:t>
            </a:r>
            <a:r>
              <a:rPr lang="zh-CN" altLang="en-US" dirty="0">
                <a:latin typeface="arial" panose="020B0604020202020204" pitchFamily="34" charset="0"/>
              </a:rPr>
              <a:t>）能否代表智能计算发展方向还有争议，但比较一致的观点是，它象征着计算机技术已进入人工智能的新信息技术时代（新</a:t>
            </a:r>
            <a:r>
              <a:rPr lang="en-US" altLang="zh-CN" dirty="0">
                <a:latin typeface="arial" panose="020B0604020202020204" pitchFamily="34" charset="0"/>
              </a:rPr>
              <a:t>IT</a:t>
            </a:r>
            <a:r>
              <a:rPr lang="zh-CN" altLang="en-US" dirty="0">
                <a:latin typeface="arial" panose="020B0604020202020204" pitchFamily="34" charset="0"/>
              </a:rPr>
              <a:t>时代），其特征就是大数据、大计算、大决策，三位一体。它的智慧正在接近人类。</a:t>
            </a:r>
            <a:r>
              <a:rPr lang="zh-CN" altLang="en-US" dirty="0"/>
              <a:t>实际上，对付人类棋手从来不是“阿尔法围棋”的目的，开发公司只是通过围棋来试探它的功力，而研发这一人工智能的最终目的是为了推动社会变革、改变人类命运。</a:t>
            </a:r>
          </a:p>
        </p:txBody>
      </p:sp>
    </p:spTree>
    <p:extLst>
      <p:ext uri="{BB962C8B-B14F-4D97-AF65-F5344CB8AC3E}">
        <p14:creationId xmlns:p14="http://schemas.microsoft.com/office/powerpoint/2010/main" val="294387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3B0CBD-D48A-4D1F-B111-890B39E18B2C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66"/>
            <a:ext cx="12192000" cy="685363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B91CB0-F595-44E6-8D2C-1A5E2CFC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8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CN" altLang="en-US" sz="9600" dirty="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3300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68_TF45165253.potx" id="{088E78B9-79AF-4D64-A7F9-483B99808767}" vid="{674848C6-E768-453C-B003-AAAD34ACBC8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71af3243-3dd4-4a8d-8c0d-dd76da1f02a5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439</Words>
  <Application>Microsoft Office PowerPoint</Application>
  <PresentationFormat>宽屏</PresentationFormat>
  <Paragraphs>19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Microsoft YaHei UI</vt:lpstr>
      <vt:lpstr>宋体</vt:lpstr>
      <vt:lpstr>Arial</vt:lpstr>
      <vt:lpstr>Arial</vt:lpstr>
      <vt:lpstr>Trebuchet MS</vt:lpstr>
      <vt:lpstr>Tw Cen MT</vt:lpstr>
      <vt:lpstr>电路</vt:lpstr>
      <vt:lpstr>Alphago</vt:lpstr>
      <vt:lpstr>什么是Alphago?</vt:lpstr>
      <vt:lpstr>Alphago的程序原理</vt:lpstr>
      <vt:lpstr>Alphago的程序原理</vt:lpstr>
      <vt:lpstr>第一大脑：落子选择器 （Move Picker）</vt:lpstr>
      <vt:lpstr>第二大脑：棋局评估器 （Position Evaluator）</vt:lpstr>
      <vt:lpstr>PowerPoint 演示文稿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2020-12-09T10:03:05Z</dcterms:created>
  <dcterms:modified xsi:type="dcterms:W3CDTF">2020-12-14T09:33:12Z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